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Tropika" charset="1" panose="00000500000000000000"/>
      <p:regular r:id="rId17"/>
    </p:embeddedFont>
    <p:embeddedFont>
      <p:font typeface="Quicksand Bold"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2" Target="../media/image1.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883206" y="1028700"/>
            <a:ext cx="521588" cy="525530"/>
          </a:xfrm>
          <a:custGeom>
            <a:avLst/>
            <a:gdLst/>
            <a:ahLst/>
            <a:cxnLst/>
            <a:rect r="r" b="b" t="t" l="l"/>
            <a:pathLst>
              <a:path h="525530" w="521588">
                <a:moveTo>
                  <a:pt x="0" y="0"/>
                </a:moveTo>
                <a:lnTo>
                  <a:pt x="521588" y="0"/>
                </a:lnTo>
                <a:lnTo>
                  <a:pt x="521588" y="525530"/>
                </a:lnTo>
                <a:lnTo>
                  <a:pt x="0" y="5255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19377" y="-623636"/>
            <a:ext cx="4175049" cy="4883099"/>
          </a:xfrm>
          <a:custGeom>
            <a:avLst/>
            <a:gdLst/>
            <a:ahLst/>
            <a:cxnLst/>
            <a:rect r="r" b="b" t="t" l="l"/>
            <a:pathLst>
              <a:path h="4883099" w="4175049">
                <a:moveTo>
                  <a:pt x="0" y="0"/>
                </a:moveTo>
                <a:lnTo>
                  <a:pt x="4175049" y="0"/>
                </a:lnTo>
                <a:lnTo>
                  <a:pt x="4175049" y="4883099"/>
                </a:lnTo>
                <a:lnTo>
                  <a:pt x="0" y="48830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5" id="5"/>
          <p:cNvSpPr txBox="true"/>
          <p:nvPr/>
        </p:nvSpPr>
        <p:spPr>
          <a:xfrm rot="0">
            <a:off x="1519928" y="2429969"/>
            <a:ext cx="15248145" cy="3896444"/>
          </a:xfrm>
          <a:prstGeom prst="rect">
            <a:avLst/>
          </a:prstGeom>
        </p:spPr>
        <p:txBody>
          <a:bodyPr anchor="t" rtlCol="false" tIns="0" lIns="0" bIns="0" rIns="0">
            <a:spAutoFit/>
          </a:bodyPr>
          <a:lstStyle/>
          <a:p>
            <a:pPr algn="ctr">
              <a:lnSpc>
                <a:spcPts val="15080"/>
              </a:lnSpc>
            </a:pPr>
            <a:r>
              <a:rPr lang="en-US" sz="14931">
                <a:solidFill>
                  <a:srgbClr val="FFFFFF"/>
                </a:solidFill>
                <a:latin typeface="Tropika"/>
              </a:rPr>
              <a:t>MODELO-VISTA-CONTROLADOR (MVC)</a:t>
            </a:r>
          </a:p>
        </p:txBody>
      </p:sp>
      <p:sp>
        <p:nvSpPr>
          <p:cNvPr name="Freeform 6" id="6"/>
          <p:cNvSpPr/>
          <p:nvPr/>
        </p:nvSpPr>
        <p:spPr>
          <a:xfrm flipH="false" flipV="false" rot="664520">
            <a:off x="14879532" y="6568903"/>
            <a:ext cx="2689900" cy="1704724"/>
          </a:xfrm>
          <a:custGeom>
            <a:avLst/>
            <a:gdLst/>
            <a:ahLst/>
            <a:cxnLst/>
            <a:rect r="r" b="b" t="t" l="l"/>
            <a:pathLst>
              <a:path h="1704724" w="2689900">
                <a:moveTo>
                  <a:pt x="0" y="0"/>
                </a:moveTo>
                <a:lnTo>
                  <a:pt x="2689900" y="0"/>
                </a:lnTo>
                <a:lnTo>
                  <a:pt x="2689900" y="1704724"/>
                </a:lnTo>
                <a:lnTo>
                  <a:pt x="0" y="17047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3698151" y="1495928"/>
            <a:ext cx="2285547" cy="1679877"/>
          </a:xfrm>
          <a:custGeom>
            <a:avLst/>
            <a:gdLst/>
            <a:ahLst/>
            <a:cxnLst/>
            <a:rect r="r" b="b" t="t" l="l"/>
            <a:pathLst>
              <a:path h="1679877" w="2285547">
                <a:moveTo>
                  <a:pt x="0" y="0"/>
                </a:moveTo>
                <a:lnTo>
                  <a:pt x="2285547" y="0"/>
                </a:lnTo>
                <a:lnTo>
                  <a:pt x="2285547" y="1679877"/>
                </a:lnTo>
                <a:lnTo>
                  <a:pt x="0" y="16798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8588781">
            <a:off x="2024746" y="5789489"/>
            <a:ext cx="2285547" cy="1679877"/>
          </a:xfrm>
          <a:custGeom>
            <a:avLst/>
            <a:gdLst/>
            <a:ahLst/>
            <a:cxnLst/>
            <a:rect r="r" b="b" t="t" l="l"/>
            <a:pathLst>
              <a:path h="1679877" w="2285547">
                <a:moveTo>
                  <a:pt x="0" y="0"/>
                </a:moveTo>
                <a:lnTo>
                  <a:pt x="2285547" y="0"/>
                </a:lnTo>
                <a:lnTo>
                  <a:pt x="2285547" y="1679877"/>
                </a:lnTo>
                <a:lnTo>
                  <a:pt x="0" y="16798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466271" y="6669313"/>
            <a:ext cx="1424750" cy="4114800"/>
          </a:xfrm>
          <a:custGeom>
            <a:avLst/>
            <a:gdLst/>
            <a:ahLst/>
            <a:cxnLst/>
            <a:rect r="r" b="b" t="t" l="l"/>
            <a:pathLst>
              <a:path h="4114800" w="1424750">
                <a:moveTo>
                  <a:pt x="0" y="0"/>
                </a:moveTo>
                <a:lnTo>
                  <a:pt x="1424750" y="0"/>
                </a:lnTo>
                <a:lnTo>
                  <a:pt x="142475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true" rot="0">
            <a:off x="16451873" y="-471639"/>
            <a:ext cx="1424749" cy="4114800"/>
          </a:xfrm>
          <a:custGeom>
            <a:avLst/>
            <a:gdLst/>
            <a:ahLst/>
            <a:cxnLst/>
            <a:rect r="r" b="b" t="t" l="l"/>
            <a:pathLst>
              <a:path h="4114800" w="1424749">
                <a:moveTo>
                  <a:pt x="0" y="4114800"/>
                </a:moveTo>
                <a:lnTo>
                  <a:pt x="1424750" y="4114800"/>
                </a:lnTo>
                <a:lnTo>
                  <a:pt x="1424750" y="0"/>
                </a:lnTo>
                <a:lnTo>
                  <a:pt x="0" y="0"/>
                </a:lnTo>
                <a:lnTo>
                  <a:pt x="0" y="411480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1" id="11"/>
          <p:cNvSpPr/>
          <p:nvPr/>
        </p:nvSpPr>
        <p:spPr>
          <a:xfrm flipH="false" flipV="false" rot="0">
            <a:off x="14912295" y="7040815"/>
            <a:ext cx="4175049" cy="4883099"/>
          </a:xfrm>
          <a:custGeom>
            <a:avLst/>
            <a:gdLst/>
            <a:ahLst/>
            <a:cxnLst/>
            <a:rect r="r" b="b" t="t" l="l"/>
            <a:pathLst>
              <a:path h="4883099" w="4175049">
                <a:moveTo>
                  <a:pt x="0" y="0"/>
                </a:moveTo>
                <a:lnTo>
                  <a:pt x="4175049" y="0"/>
                </a:lnTo>
                <a:lnTo>
                  <a:pt x="4175049" y="4883098"/>
                </a:lnTo>
                <a:lnTo>
                  <a:pt x="0" y="48830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2" id="12"/>
          <p:cNvSpPr/>
          <p:nvPr/>
        </p:nvSpPr>
        <p:spPr>
          <a:xfrm flipH="false" flipV="false" rot="0">
            <a:off x="6281037" y="6703701"/>
            <a:ext cx="5725925" cy="1676135"/>
          </a:xfrm>
          <a:custGeom>
            <a:avLst/>
            <a:gdLst/>
            <a:ahLst/>
            <a:cxnLst/>
            <a:rect r="r" b="b" t="t" l="l"/>
            <a:pathLst>
              <a:path h="1676135" w="5725925">
                <a:moveTo>
                  <a:pt x="0" y="0"/>
                </a:moveTo>
                <a:lnTo>
                  <a:pt x="5725926" y="0"/>
                </a:lnTo>
                <a:lnTo>
                  <a:pt x="5725926" y="1676135"/>
                </a:lnTo>
                <a:lnTo>
                  <a:pt x="0" y="167613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819932">
            <a:off x="1307216" y="493754"/>
            <a:ext cx="3492069" cy="2776195"/>
          </a:xfrm>
          <a:custGeom>
            <a:avLst/>
            <a:gdLst/>
            <a:ahLst/>
            <a:cxnLst/>
            <a:rect r="r" b="b" t="t" l="l"/>
            <a:pathLst>
              <a:path h="2776195" w="3492069">
                <a:moveTo>
                  <a:pt x="0" y="0"/>
                </a:moveTo>
                <a:lnTo>
                  <a:pt x="3492069" y="0"/>
                </a:lnTo>
                <a:lnTo>
                  <a:pt x="3492069" y="2776195"/>
                </a:lnTo>
                <a:lnTo>
                  <a:pt x="0" y="277619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4" id="14"/>
          <p:cNvSpPr txBox="true"/>
          <p:nvPr/>
        </p:nvSpPr>
        <p:spPr>
          <a:xfrm rot="0">
            <a:off x="11345476" y="8821963"/>
            <a:ext cx="3777698" cy="839019"/>
          </a:xfrm>
          <a:prstGeom prst="rect">
            <a:avLst/>
          </a:prstGeom>
        </p:spPr>
        <p:txBody>
          <a:bodyPr anchor="t" rtlCol="false" tIns="0" lIns="0" bIns="0" rIns="0">
            <a:spAutoFit/>
          </a:bodyPr>
          <a:lstStyle/>
          <a:p>
            <a:pPr algn="ctr">
              <a:lnSpc>
                <a:spcPts val="3184"/>
              </a:lnSpc>
            </a:pPr>
            <a:r>
              <a:rPr lang="en-US" sz="3499">
                <a:solidFill>
                  <a:srgbClr val="FFFFFF"/>
                </a:solidFill>
                <a:latin typeface="Quicksand Bold"/>
              </a:rPr>
              <a:t>Aprendiz:</a:t>
            </a:r>
          </a:p>
          <a:p>
            <a:pPr algn="ctr" marL="0" indent="0" lvl="1">
              <a:lnSpc>
                <a:spcPts val="3184"/>
              </a:lnSpc>
              <a:spcBef>
                <a:spcPct val="0"/>
              </a:spcBef>
            </a:pPr>
            <a:r>
              <a:rPr lang="en-US" sz="3499">
                <a:solidFill>
                  <a:srgbClr val="FFFFFF"/>
                </a:solidFill>
                <a:latin typeface="Quicksand Bold"/>
              </a:rPr>
              <a:t>Yerick Poveda R.</a:t>
            </a:r>
          </a:p>
        </p:txBody>
      </p:sp>
      <p:sp>
        <p:nvSpPr>
          <p:cNvPr name="TextBox 15" id="15"/>
          <p:cNvSpPr txBox="true"/>
          <p:nvPr/>
        </p:nvSpPr>
        <p:spPr>
          <a:xfrm rot="0">
            <a:off x="6771137" y="7380216"/>
            <a:ext cx="4745727" cy="480967"/>
          </a:xfrm>
          <a:prstGeom prst="rect">
            <a:avLst/>
          </a:prstGeom>
        </p:spPr>
        <p:txBody>
          <a:bodyPr anchor="t" rtlCol="false" tIns="0" lIns="0" bIns="0" rIns="0">
            <a:spAutoFit/>
          </a:bodyPr>
          <a:lstStyle/>
          <a:p>
            <a:pPr algn="ctr">
              <a:lnSpc>
                <a:spcPts val="3584"/>
              </a:lnSpc>
            </a:pPr>
            <a:r>
              <a:rPr lang="en-US" sz="3938">
                <a:solidFill>
                  <a:srgbClr val="F1FF4E"/>
                </a:solidFill>
                <a:latin typeface="Quicksand Bold"/>
              </a:rPr>
              <a:t>ADSO</a:t>
            </a:r>
          </a:p>
        </p:txBody>
      </p:sp>
      <p:sp>
        <p:nvSpPr>
          <p:cNvPr name="TextBox 16" id="16"/>
          <p:cNvSpPr txBox="true"/>
          <p:nvPr/>
        </p:nvSpPr>
        <p:spPr>
          <a:xfrm rot="0">
            <a:off x="2274538" y="8821963"/>
            <a:ext cx="4666288" cy="839019"/>
          </a:xfrm>
          <a:prstGeom prst="rect">
            <a:avLst/>
          </a:prstGeom>
        </p:spPr>
        <p:txBody>
          <a:bodyPr anchor="t" rtlCol="false" tIns="0" lIns="0" bIns="0" rIns="0">
            <a:spAutoFit/>
          </a:bodyPr>
          <a:lstStyle/>
          <a:p>
            <a:pPr algn="ctr">
              <a:lnSpc>
                <a:spcPts val="3184"/>
              </a:lnSpc>
            </a:pPr>
            <a:r>
              <a:rPr lang="en-US" sz="3499">
                <a:solidFill>
                  <a:srgbClr val="FFFFFF"/>
                </a:solidFill>
                <a:latin typeface="Quicksand Bold"/>
              </a:rPr>
              <a:t>Instructor:</a:t>
            </a:r>
          </a:p>
          <a:p>
            <a:pPr algn="ctr" marL="0" indent="0" lvl="1">
              <a:lnSpc>
                <a:spcPts val="3184"/>
              </a:lnSpc>
              <a:spcBef>
                <a:spcPct val="0"/>
              </a:spcBef>
            </a:pPr>
            <a:r>
              <a:rPr lang="en-US" sz="3499">
                <a:solidFill>
                  <a:srgbClr val="FFFFFF"/>
                </a:solidFill>
                <a:latin typeface="Quicksand Bold"/>
              </a:rPr>
              <a:t>Hugo Martinez</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0800000">
            <a:off x="15196744" y="7649029"/>
            <a:ext cx="2866474" cy="3427305"/>
          </a:xfrm>
          <a:custGeom>
            <a:avLst/>
            <a:gdLst/>
            <a:ahLst/>
            <a:cxnLst/>
            <a:rect r="r" b="b" t="t" l="l"/>
            <a:pathLst>
              <a:path h="3427305" w="2866474">
                <a:moveTo>
                  <a:pt x="0" y="0"/>
                </a:moveTo>
                <a:lnTo>
                  <a:pt x="2866473" y="0"/>
                </a:lnTo>
                <a:lnTo>
                  <a:pt x="2866473" y="3427305"/>
                </a:lnTo>
                <a:lnTo>
                  <a:pt x="0" y="3427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66271" y="6669313"/>
            <a:ext cx="1424750" cy="4114800"/>
          </a:xfrm>
          <a:custGeom>
            <a:avLst/>
            <a:gdLst/>
            <a:ahLst/>
            <a:cxnLst/>
            <a:rect r="r" b="b" t="t" l="l"/>
            <a:pathLst>
              <a:path h="4114800" w="1424750">
                <a:moveTo>
                  <a:pt x="0" y="0"/>
                </a:moveTo>
                <a:lnTo>
                  <a:pt x="1424750" y="0"/>
                </a:lnTo>
                <a:lnTo>
                  <a:pt x="142475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true" rot="0">
            <a:off x="15834550" y="-471639"/>
            <a:ext cx="1424749" cy="4114800"/>
          </a:xfrm>
          <a:custGeom>
            <a:avLst/>
            <a:gdLst/>
            <a:ahLst/>
            <a:cxnLst/>
            <a:rect r="r" b="b" t="t" l="l"/>
            <a:pathLst>
              <a:path h="4114800" w="1424749">
                <a:moveTo>
                  <a:pt x="0" y="4114800"/>
                </a:moveTo>
                <a:lnTo>
                  <a:pt x="1424750" y="4114800"/>
                </a:lnTo>
                <a:lnTo>
                  <a:pt x="1424750"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6" id="6"/>
          <p:cNvSpPr txBox="true"/>
          <p:nvPr/>
        </p:nvSpPr>
        <p:spPr>
          <a:xfrm rot="0">
            <a:off x="4369785" y="539145"/>
            <a:ext cx="10027772" cy="1062481"/>
          </a:xfrm>
          <a:prstGeom prst="rect">
            <a:avLst/>
          </a:prstGeom>
        </p:spPr>
        <p:txBody>
          <a:bodyPr anchor="t" rtlCol="false" tIns="0" lIns="0" bIns="0" rIns="0">
            <a:spAutoFit/>
          </a:bodyPr>
          <a:lstStyle/>
          <a:p>
            <a:pPr algn="ctr" marL="0" indent="0" lvl="0">
              <a:lnSpc>
                <a:spcPts val="7743"/>
              </a:lnSpc>
            </a:pPr>
            <a:r>
              <a:rPr lang="en-US" sz="8799">
                <a:solidFill>
                  <a:srgbClr val="F1FF4E"/>
                </a:solidFill>
                <a:latin typeface="Tropika"/>
              </a:rPr>
              <a:t>BIBLIOGRAFIA</a:t>
            </a:r>
          </a:p>
        </p:txBody>
      </p:sp>
      <p:sp>
        <p:nvSpPr>
          <p:cNvPr name="TextBox 7" id="7"/>
          <p:cNvSpPr txBox="true"/>
          <p:nvPr/>
        </p:nvSpPr>
        <p:spPr>
          <a:xfrm rot="0">
            <a:off x="3145627" y="2500679"/>
            <a:ext cx="10629868" cy="3476879"/>
          </a:xfrm>
          <a:prstGeom prst="rect">
            <a:avLst/>
          </a:prstGeom>
        </p:spPr>
        <p:txBody>
          <a:bodyPr anchor="t" rtlCol="false" tIns="0" lIns="0" bIns="0" rIns="0">
            <a:spAutoFit/>
          </a:bodyPr>
          <a:lstStyle/>
          <a:p>
            <a:pPr algn="l">
              <a:lnSpc>
                <a:spcPts val="4588"/>
              </a:lnSpc>
            </a:pPr>
            <a:r>
              <a:rPr lang="en-US" sz="3700">
                <a:solidFill>
                  <a:srgbClr val="FFFFFF"/>
                </a:solidFill>
                <a:latin typeface="Quicksand Bold"/>
              </a:rPr>
              <a:t>https://codegym.cc/es/groups/posts/es.303.parte-7-introduccion-al-patron-mvc-modelo-vista-controlador-</a:t>
            </a:r>
          </a:p>
          <a:p>
            <a:pPr algn="l">
              <a:lnSpc>
                <a:spcPts val="4588"/>
              </a:lnSpc>
            </a:pPr>
          </a:p>
          <a:p>
            <a:pPr algn="l">
              <a:lnSpc>
                <a:spcPts val="4588"/>
              </a:lnSpc>
            </a:pPr>
            <a:r>
              <a:rPr lang="en-US" sz="3700">
                <a:solidFill>
                  <a:srgbClr val="FFFFFF"/>
                </a:solidFill>
                <a:latin typeface="Quicksand Bold"/>
              </a:rPr>
              <a:t>https://desarrolloweb.com/articulos/que-es-mvc.html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5566800" y="305241"/>
            <a:ext cx="7154399" cy="10115474"/>
          </a:xfrm>
          <a:custGeom>
            <a:avLst/>
            <a:gdLst/>
            <a:ahLst/>
            <a:cxnLst/>
            <a:rect r="r" b="b" t="t" l="l"/>
            <a:pathLst>
              <a:path h="10115474" w="7154399">
                <a:moveTo>
                  <a:pt x="0" y="0"/>
                </a:moveTo>
                <a:lnTo>
                  <a:pt x="7154400" y="0"/>
                </a:lnTo>
                <a:lnTo>
                  <a:pt x="7154400" y="10115474"/>
                </a:lnTo>
                <a:lnTo>
                  <a:pt x="0" y="101154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517470" y="3282108"/>
            <a:ext cx="7253061" cy="3766947"/>
          </a:xfrm>
          <a:prstGeom prst="rect">
            <a:avLst/>
          </a:prstGeom>
        </p:spPr>
        <p:txBody>
          <a:bodyPr anchor="t" rtlCol="false" tIns="0" lIns="0" bIns="0" rIns="0">
            <a:spAutoFit/>
          </a:bodyPr>
          <a:lstStyle/>
          <a:p>
            <a:pPr algn="ctr">
              <a:lnSpc>
                <a:spcPts val="14544"/>
              </a:lnSpc>
            </a:pPr>
            <a:r>
              <a:rPr lang="en-US" sz="14400">
                <a:solidFill>
                  <a:srgbClr val="000000"/>
                </a:solidFill>
                <a:latin typeface="Tropika"/>
              </a:rPr>
              <a:t>MUCHAS GRACIAS</a:t>
            </a:r>
          </a:p>
        </p:txBody>
      </p:sp>
      <p:sp>
        <p:nvSpPr>
          <p:cNvPr name="Freeform 5" id="5"/>
          <p:cNvSpPr/>
          <p:nvPr/>
        </p:nvSpPr>
        <p:spPr>
          <a:xfrm flipH="false" flipV="false" rot="0">
            <a:off x="-628877" y="-433136"/>
            <a:ext cx="4175049" cy="4883099"/>
          </a:xfrm>
          <a:custGeom>
            <a:avLst/>
            <a:gdLst/>
            <a:ahLst/>
            <a:cxnLst/>
            <a:rect r="r" b="b" t="t" l="l"/>
            <a:pathLst>
              <a:path h="4883099" w="4175049">
                <a:moveTo>
                  <a:pt x="0" y="0"/>
                </a:moveTo>
                <a:lnTo>
                  <a:pt x="4175049" y="0"/>
                </a:lnTo>
                <a:lnTo>
                  <a:pt x="4175049" y="4883099"/>
                </a:lnTo>
                <a:lnTo>
                  <a:pt x="0" y="48830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1028700" y="6669313"/>
            <a:ext cx="1424749" cy="4114800"/>
          </a:xfrm>
          <a:custGeom>
            <a:avLst/>
            <a:gdLst/>
            <a:ahLst/>
            <a:cxnLst/>
            <a:rect r="r" b="b" t="t" l="l"/>
            <a:pathLst>
              <a:path h="4114800" w="1424749">
                <a:moveTo>
                  <a:pt x="0" y="0"/>
                </a:moveTo>
                <a:lnTo>
                  <a:pt x="1424750" y="0"/>
                </a:lnTo>
                <a:lnTo>
                  <a:pt x="142475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true" rot="0">
            <a:off x="15834550" y="-471639"/>
            <a:ext cx="1424749" cy="4114800"/>
          </a:xfrm>
          <a:custGeom>
            <a:avLst/>
            <a:gdLst/>
            <a:ahLst/>
            <a:cxnLst/>
            <a:rect r="r" b="b" t="t" l="l"/>
            <a:pathLst>
              <a:path h="4114800" w="1424749">
                <a:moveTo>
                  <a:pt x="0" y="4114800"/>
                </a:moveTo>
                <a:lnTo>
                  <a:pt x="1424750" y="4114800"/>
                </a:lnTo>
                <a:lnTo>
                  <a:pt x="1424750" y="0"/>
                </a:lnTo>
                <a:lnTo>
                  <a:pt x="0" y="0"/>
                </a:lnTo>
                <a:lnTo>
                  <a:pt x="0" y="411480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15030223" y="6550957"/>
            <a:ext cx="4175049" cy="4883099"/>
          </a:xfrm>
          <a:custGeom>
            <a:avLst/>
            <a:gdLst/>
            <a:ahLst/>
            <a:cxnLst/>
            <a:rect r="r" b="b" t="t" l="l"/>
            <a:pathLst>
              <a:path h="4883099" w="4175049">
                <a:moveTo>
                  <a:pt x="0" y="0"/>
                </a:moveTo>
                <a:lnTo>
                  <a:pt x="4175049" y="0"/>
                </a:lnTo>
                <a:lnTo>
                  <a:pt x="4175049" y="4883099"/>
                </a:lnTo>
                <a:lnTo>
                  <a:pt x="0" y="48830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87310">
            <a:off x="7714905" y="1423929"/>
            <a:ext cx="2858189" cy="971784"/>
          </a:xfrm>
          <a:custGeom>
            <a:avLst/>
            <a:gdLst/>
            <a:ahLst/>
            <a:cxnLst/>
            <a:rect r="r" b="b" t="t" l="l"/>
            <a:pathLst>
              <a:path h="971784" w="2858189">
                <a:moveTo>
                  <a:pt x="0" y="0"/>
                </a:moveTo>
                <a:lnTo>
                  <a:pt x="2858190" y="0"/>
                </a:lnTo>
                <a:lnTo>
                  <a:pt x="2858190" y="971784"/>
                </a:lnTo>
                <a:lnTo>
                  <a:pt x="0" y="9717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17928" y="7921697"/>
            <a:ext cx="4368536" cy="3079818"/>
          </a:xfrm>
          <a:custGeom>
            <a:avLst/>
            <a:gdLst/>
            <a:ahLst/>
            <a:cxnLst/>
            <a:rect r="r" b="b" t="t" l="l"/>
            <a:pathLst>
              <a:path h="3079818" w="4368536">
                <a:moveTo>
                  <a:pt x="0" y="0"/>
                </a:moveTo>
                <a:lnTo>
                  <a:pt x="4368536" y="0"/>
                </a:lnTo>
                <a:lnTo>
                  <a:pt x="4368536" y="3079818"/>
                </a:lnTo>
                <a:lnTo>
                  <a:pt x="0" y="30798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3541419" y="-3697455"/>
            <a:ext cx="4190079" cy="5577477"/>
          </a:xfrm>
          <a:custGeom>
            <a:avLst/>
            <a:gdLst/>
            <a:ahLst/>
            <a:cxnLst/>
            <a:rect r="r" b="b" t="t" l="l"/>
            <a:pathLst>
              <a:path h="5577477" w="4190079">
                <a:moveTo>
                  <a:pt x="0" y="0"/>
                </a:moveTo>
                <a:lnTo>
                  <a:pt x="4190079" y="0"/>
                </a:lnTo>
                <a:lnTo>
                  <a:pt x="4190079" y="5577476"/>
                </a:lnTo>
                <a:lnTo>
                  <a:pt x="0" y="55774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5964500" y="1267969"/>
            <a:ext cx="1162822" cy="1669849"/>
          </a:xfrm>
          <a:custGeom>
            <a:avLst/>
            <a:gdLst/>
            <a:ahLst/>
            <a:cxnLst/>
            <a:rect r="r" b="b" t="t" l="l"/>
            <a:pathLst>
              <a:path h="1669849" w="1162822">
                <a:moveTo>
                  <a:pt x="0" y="0"/>
                </a:moveTo>
                <a:lnTo>
                  <a:pt x="1162822" y="0"/>
                </a:lnTo>
                <a:lnTo>
                  <a:pt x="1162822" y="1669849"/>
                </a:lnTo>
                <a:lnTo>
                  <a:pt x="0" y="16698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true" flipV="false" rot="0">
            <a:off x="11380667" y="1267969"/>
            <a:ext cx="1162822" cy="1669849"/>
          </a:xfrm>
          <a:custGeom>
            <a:avLst/>
            <a:gdLst/>
            <a:ahLst/>
            <a:cxnLst/>
            <a:rect r="r" b="b" t="t" l="l"/>
            <a:pathLst>
              <a:path h="1669849" w="1162822">
                <a:moveTo>
                  <a:pt x="1162823" y="0"/>
                </a:moveTo>
                <a:lnTo>
                  <a:pt x="0" y="0"/>
                </a:lnTo>
                <a:lnTo>
                  <a:pt x="0" y="1669849"/>
                </a:lnTo>
                <a:lnTo>
                  <a:pt x="1162823" y="1669849"/>
                </a:lnTo>
                <a:lnTo>
                  <a:pt x="1162823"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3907797">
            <a:off x="14810002" y="7901308"/>
            <a:ext cx="2521077" cy="2314807"/>
          </a:xfrm>
          <a:custGeom>
            <a:avLst/>
            <a:gdLst/>
            <a:ahLst/>
            <a:cxnLst/>
            <a:rect r="r" b="b" t="t" l="l"/>
            <a:pathLst>
              <a:path h="2314807" w="2521077">
                <a:moveTo>
                  <a:pt x="0" y="0"/>
                </a:moveTo>
                <a:lnTo>
                  <a:pt x="2521076" y="0"/>
                </a:lnTo>
                <a:lnTo>
                  <a:pt x="2521076" y="2314807"/>
                </a:lnTo>
                <a:lnTo>
                  <a:pt x="0" y="23148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894315" y="3423412"/>
            <a:ext cx="7046649" cy="3993642"/>
          </a:xfrm>
          <a:prstGeom prst="rect">
            <a:avLst/>
          </a:prstGeom>
        </p:spPr>
        <p:txBody>
          <a:bodyPr anchor="t" rtlCol="false" tIns="0" lIns="0" bIns="0" rIns="0">
            <a:spAutoFit/>
          </a:bodyPr>
          <a:lstStyle/>
          <a:p>
            <a:pPr algn="l" marL="1101101" indent="-550551" lvl="1">
              <a:lnSpc>
                <a:spcPts val="6324"/>
              </a:lnSpc>
              <a:buFont typeface="Arial"/>
              <a:buChar char="•"/>
            </a:pPr>
            <a:r>
              <a:rPr lang="en-US" sz="5100">
                <a:solidFill>
                  <a:srgbClr val="FFFFFF"/>
                </a:solidFill>
                <a:latin typeface="Quicksand Bold"/>
              </a:rPr>
              <a:t>¿Que es MVC?</a:t>
            </a:r>
          </a:p>
          <a:p>
            <a:pPr algn="l" marL="1101101" indent="-550551" lvl="1">
              <a:lnSpc>
                <a:spcPts val="6324"/>
              </a:lnSpc>
              <a:buFont typeface="Arial"/>
              <a:buChar char="•"/>
            </a:pPr>
            <a:r>
              <a:rPr lang="en-US" sz="5100">
                <a:solidFill>
                  <a:srgbClr val="FFFFFF"/>
                </a:solidFill>
                <a:latin typeface="Quicksand Bold"/>
              </a:rPr>
              <a:t>Caracteristicas</a:t>
            </a:r>
          </a:p>
          <a:p>
            <a:pPr algn="l" marL="1101101" indent="-550551" lvl="1">
              <a:lnSpc>
                <a:spcPts val="6324"/>
              </a:lnSpc>
              <a:buFont typeface="Arial"/>
              <a:buChar char="•"/>
            </a:pPr>
            <a:r>
              <a:rPr lang="en-US" sz="5100">
                <a:solidFill>
                  <a:srgbClr val="FFFFFF"/>
                </a:solidFill>
                <a:latin typeface="Quicksand Bold"/>
              </a:rPr>
              <a:t>Trygve Reenskaug</a:t>
            </a:r>
          </a:p>
          <a:p>
            <a:pPr algn="l" marL="1101101" indent="-550551" lvl="1">
              <a:lnSpc>
                <a:spcPts val="6324"/>
              </a:lnSpc>
              <a:buFont typeface="Arial"/>
              <a:buChar char="•"/>
            </a:pPr>
            <a:r>
              <a:rPr lang="en-US" sz="5100">
                <a:solidFill>
                  <a:srgbClr val="FFFFFF"/>
                </a:solidFill>
                <a:latin typeface="Quicksand Bold"/>
              </a:rPr>
              <a:t>Modelo.</a:t>
            </a:r>
          </a:p>
          <a:p>
            <a:pPr algn="l" marL="1101101" indent="-550551" lvl="1">
              <a:lnSpc>
                <a:spcPts val="6324"/>
              </a:lnSpc>
              <a:buFont typeface="Arial"/>
              <a:buChar char="•"/>
            </a:pPr>
            <a:r>
              <a:rPr lang="en-US" sz="5100">
                <a:solidFill>
                  <a:srgbClr val="FFFFFF"/>
                </a:solidFill>
                <a:latin typeface="Quicksand Bold"/>
              </a:rPr>
              <a:t>Vista.</a:t>
            </a:r>
          </a:p>
        </p:txBody>
      </p:sp>
      <p:sp>
        <p:nvSpPr>
          <p:cNvPr name="TextBox 9" id="9"/>
          <p:cNvSpPr txBox="true"/>
          <p:nvPr/>
        </p:nvSpPr>
        <p:spPr>
          <a:xfrm rot="0">
            <a:off x="9509539" y="3423412"/>
            <a:ext cx="7537266" cy="3993642"/>
          </a:xfrm>
          <a:prstGeom prst="rect">
            <a:avLst/>
          </a:prstGeom>
        </p:spPr>
        <p:txBody>
          <a:bodyPr anchor="t" rtlCol="false" tIns="0" lIns="0" bIns="0" rIns="0">
            <a:spAutoFit/>
          </a:bodyPr>
          <a:lstStyle/>
          <a:p>
            <a:pPr algn="l" marL="1101101" indent="-550551" lvl="1">
              <a:lnSpc>
                <a:spcPts val="6324"/>
              </a:lnSpc>
              <a:buFont typeface="Arial"/>
              <a:buChar char="•"/>
            </a:pPr>
            <a:r>
              <a:rPr lang="en-US" sz="5100">
                <a:solidFill>
                  <a:srgbClr val="FFFFFF"/>
                </a:solidFill>
                <a:latin typeface="Quicksand Bold"/>
              </a:rPr>
              <a:t>Controlador.</a:t>
            </a:r>
          </a:p>
          <a:p>
            <a:pPr algn="l" marL="1101101" indent="-550551" lvl="1">
              <a:lnSpc>
                <a:spcPts val="6324"/>
              </a:lnSpc>
              <a:buFont typeface="Arial"/>
              <a:buChar char="•"/>
            </a:pPr>
            <a:r>
              <a:rPr lang="en-US" sz="5100">
                <a:solidFill>
                  <a:srgbClr val="FFFFFF"/>
                </a:solidFill>
                <a:latin typeface="Quicksand Bold"/>
              </a:rPr>
              <a:t>Función del MVC.</a:t>
            </a:r>
          </a:p>
          <a:p>
            <a:pPr algn="l" marL="1101101" indent="-550551" lvl="1">
              <a:lnSpc>
                <a:spcPts val="6324"/>
              </a:lnSpc>
              <a:buFont typeface="Arial"/>
              <a:buChar char="•"/>
            </a:pPr>
            <a:r>
              <a:rPr lang="en-US" sz="5100">
                <a:solidFill>
                  <a:srgbClr val="FFFFFF"/>
                </a:solidFill>
                <a:latin typeface="Quicksand Bold"/>
              </a:rPr>
              <a:t>Ejemplo practico.</a:t>
            </a:r>
          </a:p>
          <a:p>
            <a:pPr algn="l" marL="1101101" indent="-550551" lvl="1">
              <a:lnSpc>
                <a:spcPts val="6324"/>
              </a:lnSpc>
              <a:buFont typeface="Arial"/>
              <a:buChar char="•"/>
            </a:pPr>
            <a:r>
              <a:rPr lang="en-US" sz="5100">
                <a:solidFill>
                  <a:srgbClr val="FFFFFF"/>
                </a:solidFill>
                <a:latin typeface="Quicksand Bold"/>
              </a:rPr>
              <a:t>Bibliografía</a:t>
            </a:r>
          </a:p>
          <a:p>
            <a:pPr algn="l" marL="1101101" indent="-550551" lvl="1">
              <a:lnSpc>
                <a:spcPts val="6324"/>
              </a:lnSpc>
              <a:buFont typeface="Arial"/>
              <a:buChar char="•"/>
            </a:pPr>
            <a:r>
              <a:rPr lang="en-US" sz="5100">
                <a:solidFill>
                  <a:srgbClr val="FFFFFF"/>
                </a:solidFill>
                <a:latin typeface="Quicksand Bold"/>
              </a:rPr>
              <a:t>Agradecimientos</a:t>
            </a:r>
          </a:p>
        </p:txBody>
      </p:sp>
      <p:sp>
        <p:nvSpPr>
          <p:cNvPr name="TextBox 10" id="10"/>
          <p:cNvSpPr txBox="true"/>
          <p:nvPr/>
        </p:nvSpPr>
        <p:spPr>
          <a:xfrm rot="0">
            <a:off x="7315633" y="1709766"/>
            <a:ext cx="3873628" cy="1062481"/>
          </a:xfrm>
          <a:prstGeom prst="rect">
            <a:avLst/>
          </a:prstGeom>
        </p:spPr>
        <p:txBody>
          <a:bodyPr anchor="t" rtlCol="false" tIns="0" lIns="0" bIns="0" rIns="0">
            <a:spAutoFit/>
          </a:bodyPr>
          <a:lstStyle/>
          <a:p>
            <a:pPr algn="ctr" marL="0" indent="0" lvl="0">
              <a:lnSpc>
                <a:spcPts val="7743"/>
              </a:lnSpc>
            </a:pPr>
            <a:r>
              <a:rPr lang="en-US" sz="8799">
                <a:solidFill>
                  <a:srgbClr val="F1FF4E"/>
                </a:solidFill>
                <a:latin typeface="Tropika"/>
              </a:rPr>
              <a:t>ÍNDICE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630205" y="2927617"/>
            <a:ext cx="15027590" cy="3039110"/>
          </a:xfrm>
          <a:prstGeom prst="rect">
            <a:avLst/>
          </a:prstGeom>
        </p:spPr>
        <p:txBody>
          <a:bodyPr anchor="t" rtlCol="false" tIns="0" lIns="0" bIns="0" rIns="0">
            <a:spAutoFit/>
          </a:bodyPr>
          <a:lstStyle/>
          <a:p>
            <a:pPr algn="ctr" marL="0" indent="0" lvl="0">
              <a:lnSpc>
                <a:spcPts val="4810"/>
              </a:lnSpc>
            </a:pPr>
            <a:r>
              <a:rPr lang="en-US" sz="3700">
                <a:solidFill>
                  <a:srgbClr val="000000"/>
                </a:solidFill>
                <a:latin typeface="Quicksand Bold"/>
              </a:rPr>
              <a:t>El MVC (Modelo-Vista-Controlador) es un tipo de architectura de Software utilizado al momento de la implementación y creación de la logico que tendra el programa, componiendose del Modelo, la Vista y el Controlador teniendo como objetivo organizar todo el codigo de una app de forma clara y eficiente</a:t>
            </a:r>
          </a:p>
        </p:txBody>
      </p:sp>
      <p:sp>
        <p:nvSpPr>
          <p:cNvPr name="TextBox 4" id="4"/>
          <p:cNvSpPr txBox="true"/>
          <p:nvPr/>
        </p:nvSpPr>
        <p:spPr>
          <a:xfrm rot="0">
            <a:off x="4144595" y="1304925"/>
            <a:ext cx="9998810" cy="1062481"/>
          </a:xfrm>
          <a:prstGeom prst="rect">
            <a:avLst/>
          </a:prstGeom>
        </p:spPr>
        <p:txBody>
          <a:bodyPr anchor="t" rtlCol="false" tIns="0" lIns="0" bIns="0" rIns="0">
            <a:spAutoFit/>
          </a:bodyPr>
          <a:lstStyle/>
          <a:p>
            <a:pPr algn="ctr" marL="0" indent="0" lvl="0">
              <a:lnSpc>
                <a:spcPts val="7743"/>
              </a:lnSpc>
            </a:pPr>
            <a:r>
              <a:rPr lang="en-US" sz="8799">
                <a:solidFill>
                  <a:srgbClr val="000000"/>
                </a:solidFill>
                <a:latin typeface="Tropika"/>
              </a:rPr>
              <a:t>INTRODUCCIÓN</a:t>
            </a:r>
          </a:p>
        </p:txBody>
      </p:sp>
      <p:sp>
        <p:nvSpPr>
          <p:cNvPr name="Freeform 5" id="5"/>
          <p:cNvSpPr/>
          <p:nvPr/>
        </p:nvSpPr>
        <p:spPr>
          <a:xfrm flipH="false" flipV="false" rot="0">
            <a:off x="4529425" y="863129"/>
            <a:ext cx="1162822" cy="1669849"/>
          </a:xfrm>
          <a:custGeom>
            <a:avLst/>
            <a:gdLst/>
            <a:ahLst/>
            <a:cxnLst/>
            <a:rect r="r" b="b" t="t" l="l"/>
            <a:pathLst>
              <a:path h="1669849" w="1162822">
                <a:moveTo>
                  <a:pt x="0" y="0"/>
                </a:moveTo>
                <a:lnTo>
                  <a:pt x="1162822" y="0"/>
                </a:lnTo>
                <a:lnTo>
                  <a:pt x="1162822" y="1669848"/>
                </a:lnTo>
                <a:lnTo>
                  <a:pt x="0" y="16698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10618811">
            <a:off x="12409149" y="863129"/>
            <a:ext cx="1162822" cy="1669849"/>
          </a:xfrm>
          <a:custGeom>
            <a:avLst/>
            <a:gdLst/>
            <a:ahLst/>
            <a:cxnLst/>
            <a:rect r="r" b="b" t="t" l="l"/>
            <a:pathLst>
              <a:path h="1669849" w="1162822">
                <a:moveTo>
                  <a:pt x="0" y="0"/>
                </a:moveTo>
                <a:lnTo>
                  <a:pt x="1162822" y="0"/>
                </a:lnTo>
                <a:lnTo>
                  <a:pt x="1162822" y="1669848"/>
                </a:lnTo>
                <a:lnTo>
                  <a:pt x="0" y="16698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941560" y="966532"/>
            <a:ext cx="9998810" cy="2043556"/>
          </a:xfrm>
          <a:prstGeom prst="rect">
            <a:avLst/>
          </a:prstGeom>
        </p:spPr>
        <p:txBody>
          <a:bodyPr anchor="t" rtlCol="false" tIns="0" lIns="0" bIns="0" rIns="0">
            <a:spAutoFit/>
          </a:bodyPr>
          <a:lstStyle/>
          <a:p>
            <a:pPr algn="ctr" marL="0" indent="0" lvl="0">
              <a:lnSpc>
                <a:spcPts val="7743"/>
              </a:lnSpc>
            </a:pPr>
            <a:r>
              <a:rPr lang="en-US" sz="8799">
                <a:solidFill>
                  <a:srgbClr val="000000"/>
                </a:solidFill>
                <a:latin typeface="Tropika"/>
              </a:rPr>
              <a:t>CARACTERISTICAS DEL MVC</a:t>
            </a:r>
          </a:p>
        </p:txBody>
      </p:sp>
      <p:sp>
        <p:nvSpPr>
          <p:cNvPr name="TextBox 4" id="4"/>
          <p:cNvSpPr txBox="true"/>
          <p:nvPr/>
        </p:nvSpPr>
        <p:spPr>
          <a:xfrm rot="0">
            <a:off x="5478235" y="4646549"/>
            <a:ext cx="6925460" cy="974852"/>
          </a:xfrm>
          <a:prstGeom prst="rect">
            <a:avLst/>
          </a:prstGeom>
        </p:spPr>
        <p:txBody>
          <a:bodyPr anchor="t" rtlCol="false" tIns="0" lIns="0" bIns="0" rIns="0">
            <a:spAutoFit/>
          </a:bodyPr>
          <a:lstStyle/>
          <a:p>
            <a:pPr algn="ctr">
              <a:lnSpc>
                <a:spcPts val="3844"/>
              </a:lnSpc>
              <a:spcBef>
                <a:spcPct val="0"/>
              </a:spcBef>
            </a:pPr>
            <a:r>
              <a:rPr lang="en-US" sz="3100">
                <a:solidFill>
                  <a:srgbClr val="FFFFFF"/>
                </a:solidFill>
                <a:latin typeface="Quicksand Bold"/>
              </a:rPr>
              <a:t> Mayor claridad y organización del código</a:t>
            </a:r>
          </a:p>
        </p:txBody>
      </p:sp>
      <p:sp>
        <p:nvSpPr>
          <p:cNvPr name="TextBox 5" id="5"/>
          <p:cNvSpPr txBox="true"/>
          <p:nvPr/>
        </p:nvSpPr>
        <p:spPr>
          <a:xfrm rot="0">
            <a:off x="5681270" y="3357372"/>
            <a:ext cx="6925460" cy="489077"/>
          </a:xfrm>
          <a:prstGeom prst="rect">
            <a:avLst/>
          </a:prstGeom>
        </p:spPr>
        <p:txBody>
          <a:bodyPr anchor="t" rtlCol="false" tIns="0" lIns="0" bIns="0" rIns="0">
            <a:spAutoFit/>
          </a:bodyPr>
          <a:lstStyle/>
          <a:p>
            <a:pPr algn="ctr">
              <a:lnSpc>
                <a:spcPts val="3844"/>
              </a:lnSpc>
              <a:spcBef>
                <a:spcPct val="0"/>
              </a:spcBef>
            </a:pPr>
            <a:r>
              <a:rPr lang="en-US" sz="3100">
                <a:solidFill>
                  <a:srgbClr val="FFFFFF"/>
                </a:solidFill>
                <a:latin typeface="Quicksand Bold"/>
              </a:rPr>
              <a:t>Separación de responsabilidades</a:t>
            </a:r>
          </a:p>
        </p:txBody>
      </p:sp>
      <p:sp>
        <p:nvSpPr>
          <p:cNvPr name="TextBox 6" id="6"/>
          <p:cNvSpPr txBox="true"/>
          <p:nvPr/>
        </p:nvSpPr>
        <p:spPr>
          <a:xfrm rot="0">
            <a:off x="5681270" y="6421501"/>
            <a:ext cx="6925460" cy="489077"/>
          </a:xfrm>
          <a:prstGeom prst="rect">
            <a:avLst/>
          </a:prstGeom>
        </p:spPr>
        <p:txBody>
          <a:bodyPr anchor="t" rtlCol="false" tIns="0" lIns="0" bIns="0" rIns="0">
            <a:spAutoFit/>
          </a:bodyPr>
          <a:lstStyle/>
          <a:p>
            <a:pPr algn="ctr">
              <a:lnSpc>
                <a:spcPts val="3844"/>
              </a:lnSpc>
              <a:spcBef>
                <a:spcPct val="0"/>
              </a:spcBef>
            </a:pPr>
            <a:r>
              <a:rPr lang="en-US" sz="3100">
                <a:solidFill>
                  <a:srgbClr val="FFFFFF"/>
                </a:solidFill>
                <a:latin typeface="Quicksand Bold"/>
              </a:rPr>
              <a:t> Mayor facilidad de mantenimiento</a:t>
            </a:r>
          </a:p>
        </p:txBody>
      </p:sp>
      <p:sp>
        <p:nvSpPr>
          <p:cNvPr name="TextBox 7" id="7"/>
          <p:cNvSpPr txBox="true"/>
          <p:nvPr/>
        </p:nvSpPr>
        <p:spPr>
          <a:xfrm rot="0">
            <a:off x="5681270" y="7710678"/>
            <a:ext cx="6925460" cy="974852"/>
          </a:xfrm>
          <a:prstGeom prst="rect">
            <a:avLst/>
          </a:prstGeom>
        </p:spPr>
        <p:txBody>
          <a:bodyPr anchor="t" rtlCol="false" tIns="0" lIns="0" bIns="0" rIns="0">
            <a:spAutoFit/>
          </a:bodyPr>
          <a:lstStyle/>
          <a:p>
            <a:pPr algn="ctr">
              <a:lnSpc>
                <a:spcPts val="3844"/>
              </a:lnSpc>
              <a:spcBef>
                <a:spcPct val="0"/>
              </a:spcBef>
            </a:pPr>
            <a:r>
              <a:rPr lang="en-US" sz="3100">
                <a:solidFill>
                  <a:srgbClr val="FFFFFF"/>
                </a:solidFill>
                <a:latin typeface="Quicksand Bold"/>
              </a:rPr>
              <a:t>Facilita la creación de interfaces de usuario atractivas y consistentes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3844356">
            <a:off x="250503" y="144405"/>
            <a:ext cx="1683590" cy="3107297"/>
          </a:xfrm>
          <a:custGeom>
            <a:avLst/>
            <a:gdLst/>
            <a:ahLst/>
            <a:cxnLst/>
            <a:rect r="r" b="b" t="t" l="l"/>
            <a:pathLst>
              <a:path h="3107297" w="1683590">
                <a:moveTo>
                  <a:pt x="0" y="0"/>
                </a:moveTo>
                <a:lnTo>
                  <a:pt x="1683590" y="0"/>
                </a:lnTo>
                <a:lnTo>
                  <a:pt x="1683590" y="3107296"/>
                </a:lnTo>
                <a:lnTo>
                  <a:pt x="0" y="31072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191047">
            <a:off x="16417505" y="7564833"/>
            <a:ext cx="1683590" cy="3107297"/>
          </a:xfrm>
          <a:custGeom>
            <a:avLst/>
            <a:gdLst/>
            <a:ahLst/>
            <a:cxnLst/>
            <a:rect r="r" b="b" t="t" l="l"/>
            <a:pathLst>
              <a:path h="3107297" w="1683590">
                <a:moveTo>
                  <a:pt x="0" y="0"/>
                </a:moveTo>
                <a:lnTo>
                  <a:pt x="1683590" y="0"/>
                </a:lnTo>
                <a:lnTo>
                  <a:pt x="1683590" y="3107297"/>
                </a:lnTo>
                <a:lnTo>
                  <a:pt x="0" y="31072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163851" y="2497208"/>
            <a:ext cx="3553037" cy="4649653"/>
          </a:xfrm>
          <a:custGeom>
            <a:avLst/>
            <a:gdLst/>
            <a:ahLst/>
            <a:cxnLst/>
            <a:rect r="r" b="b" t="t" l="l"/>
            <a:pathLst>
              <a:path h="4649653" w="3553037">
                <a:moveTo>
                  <a:pt x="0" y="0"/>
                </a:moveTo>
                <a:lnTo>
                  <a:pt x="3553037" y="0"/>
                </a:lnTo>
                <a:lnTo>
                  <a:pt x="3553037" y="4649652"/>
                </a:lnTo>
                <a:lnTo>
                  <a:pt x="0" y="4649652"/>
                </a:lnTo>
                <a:lnTo>
                  <a:pt x="0" y="0"/>
                </a:lnTo>
                <a:close/>
              </a:path>
            </a:pathLst>
          </a:custGeom>
          <a:blipFill>
            <a:blip r:embed="rId5"/>
            <a:stretch>
              <a:fillRect l="0" t="0" r="0" b="0"/>
            </a:stretch>
          </a:blipFill>
        </p:spPr>
      </p:sp>
      <p:sp>
        <p:nvSpPr>
          <p:cNvPr name="TextBox 6" id="6"/>
          <p:cNvSpPr txBox="true"/>
          <p:nvPr/>
        </p:nvSpPr>
        <p:spPr>
          <a:xfrm rot="0">
            <a:off x="3941560" y="966532"/>
            <a:ext cx="9998810" cy="1062481"/>
          </a:xfrm>
          <a:prstGeom prst="rect">
            <a:avLst/>
          </a:prstGeom>
        </p:spPr>
        <p:txBody>
          <a:bodyPr anchor="t" rtlCol="false" tIns="0" lIns="0" bIns="0" rIns="0">
            <a:spAutoFit/>
          </a:bodyPr>
          <a:lstStyle/>
          <a:p>
            <a:pPr algn="ctr" marL="0" indent="0" lvl="0">
              <a:lnSpc>
                <a:spcPts val="7743"/>
              </a:lnSpc>
            </a:pPr>
            <a:r>
              <a:rPr lang="en-US" sz="8799">
                <a:solidFill>
                  <a:srgbClr val="000000"/>
                </a:solidFill>
                <a:latin typeface="Tropika Bold"/>
              </a:rPr>
              <a:t>TRYGVE REENSKAUG</a:t>
            </a:r>
          </a:p>
        </p:txBody>
      </p:sp>
      <p:sp>
        <p:nvSpPr>
          <p:cNvPr name="TextBox 7" id="7"/>
          <p:cNvSpPr txBox="true"/>
          <p:nvPr/>
        </p:nvSpPr>
        <p:spPr>
          <a:xfrm rot="0">
            <a:off x="1630205" y="2927617"/>
            <a:ext cx="8090543" cy="4258310"/>
          </a:xfrm>
          <a:prstGeom prst="rect">
            <a:avLst/>
          </a:prstGeom>
        </p:spPr>
        <p:txBody>
          <a:bodyPr anchor="t" rtlCol="false" tIns="0" lIns="0" bIns="0" rIns="0">
            <a:spAutoFit/>
          </a:bodyPr>
          <a:lstStyle/>
          <a:p>
            <a:pPr algn="ctr" marL="0" indent="0" lvl="0">
              <a:lnSpc>
                <a:spcPts val="4810"/>
              </a:lnSpc>
            </a:pPr>
            <a:r>
              <a:rPr lang="en-US" sz="3700">
                <a:solidFill>
                  <a:srgbClr val="000000"/>
                </a:solidFill>
                <a:latin typeface="Quicksand Bold"/>
              </a:rPr>
              <a:t>Trygve Reenskaug construyo el MVC en la decada de los 70's en EE.UU con el proposito de hacer las cadenas de codigo de los sistemas de computacion mas faciles de entender, pero, como logro esto y como lo hizo?</a:t>
            </a:r>
          </a:p>
        </p:txBody>
      </p:sp>
      <p:sp>
        <p:nvSpPr>
          <p:cNvPr name="TextBox 8" id="8"/>
          <p:cNvSpPr txBox="true"/>
          <p:nvPr/>
        </p:nvSpPr>
        <p:spPr>
          <a:xfrm rot="0">
            <a:off x="9895098" y="7575485"/>
            <a:ext cx="8090543" cy="600710"/>
          </a:xfrm>
          <a:prstGeom prst="rect">
            <a:avLst/>
          </a:prstGeom>
        </p:spPr>
        <p:txBody>
          <a:bodyPr anchor="t" rtlCol="false" tIns="0" lIns="0" bIns="0" rIns="0">
            <a:spAutoFit/>
          </a:bodyPr>
          <a:lstStyle/>
          <a:p>
            <a:pPr algn="ctr" marL="0" indent="0" lvl="0">
              <a:lnSpc>
                <a:spcPts val="4810"/>
              </a:lnSpc>
            </a:pPr>
            <a:r>
              <a:rPr lang="en-US" sz="3700">
                <a:solidFill>
                  <a:srgbClr val="000000"/>
                </a:solidFill>
                <a:latin typeface="Quicksand Bold"/>
              </a:rPr>
              <a:t>1931-Actualidad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2581797"/>
            <a:ext cx="3857972" cy="6168269"/>
          </a:xfrm>
          <a:custGeom>
            <a:avLst/>
            <a:gdLst/>
            <a:ahLst/>
            <a:cxnLst/>
            <a:rect r="r" b="b" t="t" l="l"/>
            <a:pathLst>
              <a:path h="6168269" w="3857972">
                <a:moveTo>
                  <a:pt x="0" y="0"/>
                </a:moveTo>
                <a:lnTo>
                  <a:pt x="3857972" y="0"/>
                </a:lnTo>
                <a:lnTo>
                  <a:pt x="3857972" y="6168269"/>
                </a:lnTo>
                <a:lnTo>
                  <a:pt x="0" y="61682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362192" y="1304925"/>
            <a:ext cx="13829854" cy="1062481"/>
          </a:xfrm>
          <a:prstGeom prst="rect">
            <a:avLst/>
          </a:prstGeom>
        </p:spPr>
        <p:txBody>
          <a:bodyPr anchor="t" rtlCol="false" tIns="0" lIns="0" bIns="0" rIns="0">
            <a:spAutoFit/>
          </a:bodyPr>
          <a:lstStyle/>
          <a:p>
            <a:pPr algn="ctr" marL="0" indent="0" lvl="0">
              <a:lnSpc>
                <a:spcPts val="7743"/>
              </a:lnSpc>
            </a:pPr>
            <a:r>
              <a:rPr lang="en-US" sz="8799">
                <a:solidFill>
                  <a:srgbClr val="F1FF4E"/>
                </a:solidFill>
                <a:latin typeface="Tropika"/>
              </a:rPr>
              <a:t>MODELO, VISTA Y CONTROLADOR</a:t>
            </a:r>
          </a:p>
        </p:txBody>
      </p:sp>
      <p:sp>
        <p:nvSpPr>
          <p:cNvPr name="TextBox 5" id="5"/>
          <p:cNvSpPr txBox="true"/>
          <p:nvPr/>
        </p:nvSpPr>
        <p:spPr>
          <a:xfrm rot="0">
            <a:off x="1750607" y="3860721"/>
            <a:ext cx="2429169" cy="712250"/>
          </a:xfrm>
          <a:prstGeom prst="rect">
            <a:avLst/>
          </a:prstGeom>
        </p:spPr>
        <p:txBody>
          <a:bodyPr anchor="t" rtlCol="false" tIns="0" lIns="0" bIns="0" rIns="0">
            <a:spAutoFit/>
          </a:bodyPr>
          <a:lstStyle/>
          <a:p>
            <a:pPr algn="ctr" marL="0" indent="0" lvl="0">
              <a:lnSpc>
                <a:spcPts val="5700"/>
              </a:lnSpc>
            </a:pPr>
            <a:r>
              <a:rPr lang="en-US" sz="4597">
                <a:solidFill>
                  <a:srgbClr val="000000"/>
                </a:solidFill>
                <a:latin typeface="Tropika"/>
              </a:rPr>
              <a:t>MODELO</a:t>
            </a:r>
          </a:p>
        </p:txBody>
      </p:sp>
      <p:sp>
        <p:nvSpPr>
          <p:cNvPr name="TextBox 6" id="6"/>
          <p:cNvSpPr txBox="true"/>
          <p:nvPr/>
        </p:nvSpPr>
        <p:spPr>
          <a:xfrm rot="0">
            <a:off x="1369088" y="4888919"/>
            <a:ext cx="3192208" cy="698332"/>
          </a:xfrm>
          <a:prstGeom prst="rect">
            <a:avLst/>
          </a:prstGeom>
        </p:spPr>
        <p:txBody>
          <a:bodyPr anchor="t" rtlCol="false" tIns="0" lIns="0" bIns="0" rIns="0">
            <a:spAutoFit/>
          </a:bodyPr>
          <a:lstStyle/>
          <a:p>
            <a:pPr algn="ctr">
              <a:lnSpc>
                <a:spcPts val="2785"/>
              </a:lnSpc>
              <a:spcBef>
                <a:spcPct val="0"/>
              </a:spcBef>
            </a:pPr>
            <a:r>
              <a:rPr lang="en-US" sz="2246">
                <a:solidFill>
                  <a:srgbClr val="000000"/>
                </a:solidFill>
                <a:latin typeface="Quicksand Bold"/>
              </a:rPr>
              <a:t>Contiene tola lo logica de la app o sitio web.</a:t>
            </a:r>
          </a:p>
        </p:txBody>
      </p:sp>
      <p:sp>
        <p:nvSpPr>
          <p:cNvPr name="Freeform 7" id="7"/>
          <p:cNvSpPr/>
          <p:nvPr/>
        </p:nvSpPr>
        <p:spPr>
          <a:xfrm flipH="false" flipV="false" rot="0">
            <a:off x="7215014" y="2581797"/>
            <a:ext cx="3857972" cy="6168269"/>
          </a:xfrm>
          <a:custGeom>
            <a:avLst/>
            <a:gdLst/>
            <a:ahLst/>
            <a:cxnLst/>
            <a:rect r="r" b="b" t="t" l="l"/>
            <a:pathLst>
              <a:path h="6168269" w="3857972">
                <a:moveTo>
                  <a:pt x="0" y="0"/>
                </a:moveTo>
                <a:lnTo>
                  <a:pt x="3857972" y="0"/>
                </a:lnTo>
                <a:lnTo>
                  <a:pt x="3857972" y="6168269"/>
                </a:lnTo>
                <a:lnTo>
                  <a:pt x="0" y="61682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8062534" y="3860721"/>
            <a:ext cx="2429169" cy="712250"/>
          </a:xfrm>
          <a:prstGeom prst="rect">
            <a:avLst/>
          </a:prstGeom>
        </p:spPr>
        <p:txBody>
          <a:bodyPr anchor="t" rtlCol="false" tIns="0" lIns="0" bIns="0" rIns="0">
            <a:spAutoFit/>
          </a:bodyPr>
          <a:lstStyle/>
          <a:p>
            <a:pPr algn="ctr" marL="0" indent="0" lvl="0">
              <a:lnSpc>
                <a:spcPts val="5700"/>
              </a:lnSpc>
            </a:pPr>
            <a:r>
              <a:rPr lang="en-US" sz="4597">
                <a:solidFill>
                  <a:srgbClr val="000000"/>
                </a:solidFill>
                <a:latin typeface="Tropika"/>
              </a:rPr>
              <a:t>VISTA</a:t>
            </a:r>
          </a:p>
        </p:txBody>
      </p:sp>
      <p:sp>
        <p:nvSpPr>
          <p:cNvPr name="TextBox 9" id="9"/>
          <p:cNvSpPr txBox="true"/>
          <p:nvPr/>
        </p:nvSpPr>
        <p:spPr>
          <a:xfrm rot="0">
            <a:off x="7681015" y="4888919"/>
            <a:ext cx="3192208" cy="1748659"/>
          </a:xfrm>
          <a:prstGeom prst="rect">
            <a:avLst/>
          </a:prstGeom>
        </p:spPr>
        <p:txBody>
          <a:bodyPr anchor="t" rtlCol="false" tIns="0" lIns="0" bIns="0" rIns="0">
            <a:spAutoFit/>
          </a:bodyPr>
          <a:lstStyle/>
          <a:p>
            <a:pPr algn="ctr">
              <a:lnSpc>
                <a:spcPts val="2785"/>
              </a:lnSpc>
              <a:spcBef>
                <a:spcPct val="0"/>
              </a:spcBef>
            </a:pPr>
            <a:r>
              <a:rPr lang="en-US" sz="2246">
                <a:solidFill>
                  <a:srgbClr val="000000"/>
                </a:solidFill>
                <a:latin typeface="Quicksand Bold"/>
              </a:rPr>
              <a:t>LA visibilidad disponible del usuario al momento de navegar en la app o sitio web.</a:t>
            </a:r>
          </a:p>
        </p:txBody>
      </p:sp>
      <p:sp>
        <p:nvSpPr>
          <p:cNvPr name="Freeform 10" id="10"/>
          <p:cNvSpPr/>
          <p:nvPr/>
        </p:nvSpPr>
        <p:spPr>
          <a:xfrm flipH="false" flipV="false" rot="0">
            <a:off x="13401328" y="2581797"/>
            <a:ext cx="3857972" cy="6168269"/>
          </a:xfrm>
          <a:custGeom>
            <a:avLst/>
            <a:gdLst/>
            <a:ahLst/>
            <a:cxnLst/>
            <a:rect r="r" b="b" t="t" l="l"/>
            <a:pathLst>
              <a:path h="6168269" w="3857972">
                <a:moveTo>
                  <a:pt x="0" y="0"/>
                </a:moveTo>
                <a:lnTo>
                  <a:pt x="3857972" y="0"/>
                </a:lnTo>
                <a:lnTo>
                  <a:pt x="3857972" y="6168269"/>
                </a:lnTo>
                <a:lnTo>
                  <a:pt x="0" y="61682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3468650" y="3860721"/>
            <a:ext cx="3790650" cy="712250"/>
          </a:xfrm>
          <a:prstGeom prst="rect">
            <a:avLst/>
          </a:prstGeom>
        </p:spPr>
        <p:txBody>
          <a:bodyPr anchor="t" rtlCol="false" tIns="0" lIns="0" bIns="0" rIns="0">
            <a:spAutoFit/>
          </a:bodyPr>
          <a:lstStyle/>
          <a:p>
            <a:pPr algn="ctr" marL="0" indent="0" lvl="0">
              <a:lnSpc>
                <a:spcPts val="5700"/>
              </a:lnSpc>
            </a:pPr>
            <a:r>
              <a:rPr lang="en-US" sz="4597">
                <a:solidFill>
                  <a:srgbClr val="000000"/>
                </a:solidFill>
                <a:latin typeface="Tropika"/>
              </a:rPr>
              <a:t>CONTROLADOR</a:t>
            </a:r>
          </a:p>
        </p:txBody>
      </p:sp>
      <p:sp>
        <p:nvSpPr>
          <p:cNvPr name="TextBox 12" id="12"/>
          <p:cNvSpPr txBox="true"/>
          <p:nvPr/>
        </p:nvSpPr>
        <p:spPr>
          <a:xfrm rot="0">
            <a:off x="13741716" y="4888919"/>
            <a:ext cx="3192208" cy="1748659"/>
          </a:xfrm>
          <a:prstGeom prst="rect">
            <a:avLst/>
          </a:prstGeom>
        </p:spPr>
        <p:txBody>
          <a:bodyPr anchor="t" rtlCol="false" tIns="0" lIns="0" bIns="0" rIns="0">
            <a:spAutoFit/>
          </a:bodyPr>
          <a:lstStyle/>
          <a:p>
            <a:pPr algn="ctr">
              <a:lnSpc>
                <a:spcPts val="2785"/>
              </a:lnSpc>
              <a:spcBef>
                <a:spcPct val="0"/>
              </a:spcBef>
            </a:pPr>
            <a:r>
              <a:rPr lang="en-US" sz="2246">
                <a:solidFill>
                  <a:srgbClr val="000000"/>
                </a:solidFill>
                <a:latin typeface="Quicksand Bold"/>
              </a:rPr>
              <a:t>Es por este medio, que el usuario podra hacer una buena interaccion con el entorno de la pagina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4264759" y="4151317"/>
            <a:ext cx="10362103" cy="2059468"/>
          </a:xfrm>
          <a:custGeom>
            <a:avLst/>
            <a:gdLst/>
            <a:ahLst/>
            <a:cxnLst/>
            <a:rect r="r" b="b" t="t" l="l"/>
            <a:pathLst>
              <a:path h="2059468" w="10362103">
                <a:moveTo>
                  <a:pt x="0" y="0"/>
                </a:moveTo>
                <a:lnTo>
                  <a:pt x="10362103" y="0"/>
                </a:lnTo>
                <a:lnTo>
                  <a:pt x="10362103" y="2059468"/>
                </a:lnTo>
                <a:lnTo>
                  <a:pt x="0" y="20594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5400000">
            <a:off x="12188503" y="4151317"/>
            <a:ext cx="10362103" cy="2059468"/>
          </a:xfrm>
          <a:custGeom>
            <a:avLst/>
            <a:gdLst/>
            <a:ahLst/>
            <a:cxnLst/>
            <a:rect r="r" b="b" t="t" l="l"/>
            <a:pathLst>
              <a:path h="2059468" w="10362103">
                <a:moveTo>
                  <a:pt x="0" y="2059468"/>
                </a:moveTo>
                <a:lnTo>
                  <a:pt x="10362103" y="2059468"/>
                </a:lnTo>
                <a:lnTo>
                  <a:pt x="10362103" y="0"/>
                </a:lnTo>
                <a:lnTo>
                  <a:pt x="0" y="0"/>
                </a:lnTo>
                <a:lnTo>
                  <a:pt x="0" y="2059468"/>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5" id="5"/>
          <p:cNvSpPr txBox="true"/>
          <p:nvPr/>
        </p:nvSpPr>
        <p:spPr>
          <a:xfrm rot="0">
            <a:off x="2362192" y="1304925"/>
            <a:ext cx="13829854" cy="1062481"/>
          </a:xfrm>
          <a:prstGeom prst="rect">
            <a:avLst/>
          </a:prstGeom>
        </p:spPr>
        <p:txBody>
          <a:bodyPr anchor="t" rtlCol="false" tIns="0" lIns="0" bIns="0" rIns="0">
            <a:spAutoFit/>
          </a:bodyPr>
          <a:lstStyle/>
          <a:p>
            <a:pPr algn="ctr" marL="0" indent="0" lvl="0">
              <a:lnSpc>
                <a:spcPts val="7743"/>
              </a:lnSpc>
            </a:pPr>
            <a:r>
              <a:rPr lang="en-US" sz="8799">
                <a:solidFill>
                  <a:srgbClr val="F1FF4E"/>
                </a:solidFill>
                <a:latin typeface="Tropika"/>
              </a:rPr>
              <a:t>FUNCION DEL MVC</a:t>
            </a:r>
          </a:p>
        </p:txBody>
      </p:sp>
      <p:sp>
        <p:nvSpPr>
          <p:cNvPr name="TextBox 6" id="6"/>
          <p:cNvSpPr txBox="true"/>
          <p:nvPr/>
        </p:nvSpPr>
        <p:spPr>
          <a:xfrm rot="0">
            <a:off x="4566875" y="3109786"/>
            <a:ext cx="9420487" cy="4057904"/>
          </a:xfrm>
          <a:prstGeom prst="rect">
            <a:avLst/>
          </a:prstGeom>
        </p:spPr>
        <p:txBody>
          <a:bodyPr anchor="t" rtlCol="false" tIns="0" lIns="0" bIns="0" rIns="0">
            <a:spAutoFit/>
          </a:bodyPr>
          <a:lstStyle/>
          <a:p>
            <a:pPr algn="l">
              <a:lnSpc>
                <a:spcPts val="4588"/>
              </a:lnSpc>
            </a:pPr>
            <a:r>
              <a:rPr lang="en-US" sz="3700">
                <a:solidFill>
                  <a:srgbClr val="FFFFFF"/>
                </a:solidFill>
                <a:latin typeface="Quicksand Bold"/>
              </a:rPr>
              <a:t> El modelo representa los datos y la lógica subyacente, la vista es la interfaz de usuario que muestra los datos al usuario, y el controlador actúa como intermediario que maneja las entradas del usuario y actualiza tanto el modelo como la vista en consecuencia.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11483" y="-1794480"/>
            <a:ext cx="5553721" cy="3130910"/>
          </a:xfrm>
          <a:custGeom>
            <a:avLst/>
            <a:gdLst/>
            <a:ahLst/>
            <a:cxnLst/>
            <a:rect r="r" b="b" t="t" l="l"/>
            <a:pathLst>
              <a:path h="3130910" w="5553721">
                <a:moveTo>
                  <a:pt x="0" y="0"/>
                </a:moveTo>
                <a:lnTo>
                  <a:pt x="5553721" y="0"/>
                </a:lnTo>
                <a:lnTo>
                  <a:pt x="5553721" y="3130911"/>
                </a:lnTo>
                <a:lnTo>
                  <a:pt x="0" y="31309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397557" y="7080431"/>
            <a:ext cx="4616541" cy="5399463"/>
          </a:xfrm>
          <a:custGeom>
            <a:avLst/>
            <a:gdLst/>
            <a:ahLst/>
            <a:cxnLst/>
            <a:rect r="r" b="b" t="t" l="l"/>
            <a:pathLst>
              <a:path h="5399463" w="4616541">
                <a:moveTo>
                  <a:pt x="0" y="0"/>
                </a:moveTo>
                <a:lnTo>
                  <a:pt x="4616541" y="0"/>
                </a:lnTo>
                <a:lnTo>
                  <a:pt x="4616541" y="5399463"/>
                </a:lnTo>
                <a:lnTo>
                  <a:pt x="0" y="5399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573506">
            <a:off x="14040871" y="417269"/>
            <a:ext cx="1913415" cy="650561"/>
          </a:xfrm>
          <a:custGeom>
            <a:avLst/>
            <a:gdLst/>
            <a:ahLst/>
            <a:cxnLst/>
            <a:rect r="r" b="b" t="t" l="l"/>
            <a:pathLst>
              <a:path h="650561" w="1913415">
                <a:moveTo>
                  <a:pt x="0" y="0"/>
                </a:moveTo>
                <a:lnTo>
                  <a:pt x="1913415" y="0"/>
                </a:lnTo>
                <a:lnTo>
                  <a:pt x="1913415" y="650561"/>
                </a:lnTo>
                <a:lnTo>
                  <a:pt x="0" y="6505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37958" y="8631100"/>
            <a:ext cx="2454838" cy="1655900"/>
          </a:xfrm>
          <a:custGeom>
            <a:avLst/>
            <a:gdLst/>
            <a:ahLst/>
            <a:cxnLst/>
            <a:rect r="r" b="b" t="t" l="l"/>
            <a:pathLst>
              <a:path h="1655900" w="2454838">
                <a:moveTo>
                  <a:pt x="0" y="0"/>
                </a:moveTo>
                <a:lnTo>
                  <a:pt x="2454838" y="0"/>
                </a:lnTo>
                <a:lnTo>
                  <a:pt x="2454838" y="1655900"/>
                </a:lnTo>
                <a:lnTo>
                  <a:pt x="0" y="16559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4369785" y="539145"/>
            <a:ext cx="10027772" cy="1062481"/>
          </a:xfrm>
          <a:prstGeom prst="rect">
            <a:avLst/>
          </a:prstGeom>
        </p:spPr>
        <p:txBody>
          <a:bodyPr anchor="t" rtlCol="false" tIns="0" lIns="0" bIns="0" rIns="0">
            <a:spAutoFit/>
          </a:bodyPr>
          <a:lstStyle/>
          <a:p>
            <a:pPr algn="l" marL="0" indent="0" lvl="0">
              <a:lnSpc>
                <a:spcPts val="7743"/>
              </a:lnSpc>
            </a:pPr>
            <a:r>
              <a:rPr lang="en-US" sz="8799">
                <a:solidFill>
                  <a:srgbClr val="F1FF4E"/>
                </a:solidFill>
                <a:latin typeface="Tropika"/>
              </a:rPr>
              <a:t> EJEMPLO PRACTICO</a:t>
            </a:r>
          </a:p>
        </p:txBody>
      </p:sp>
      <p:sp>
        <p:nvSpPr>
          <p:cNvPr name="TextBox 8" id="8"/>
          <p:cNvSpPr txBox="true"/>
          <p:nvPr/>
        </p:nvSpPr>
        <p:spPr>
          <a:xfrm rot="0">
            <a:off x="2124448" y="1874034"/>
            <a:ext cx="14581379" cy="7003338"/>
          </a:xfrm>
          <a:prstGeom prst="rect">
            <a:avLst/>
          </a:prstGeom>
        </p:spPr>
        <p:txBody>
          <a:bodyPr anchor="t" rtlCol="false" tIns="0" lIns="0" bIns="0" rIns="0">
            <a:spAutoFit/>
          </a:bodyPr>
          <a:lstStyle/>
          <a:p>
            <a:pPr algn="l">
              <a:lnSpc>
                <a:spcPts val="3453"/>
              </a:lnSpc>
            </a:pPr>
            <a:r>
              <a:rPr lang="en-US" sz="2785">
                <a:solidFill>
                  <a:srgbClr val="FFFFFF"/>
                </a:solidFill>
                <a:latin typeface="Quicksand Bold"/>
              </a:rPr>
              <a:t>Juan quiere entrar a ver la nueva pelicula del planeta de los simios en la función de las 2 pm, pero antes de Juan, Rodolfo tiene el mismo plan de Juan y al ir adelante en fila, se le adelanta a Juan. Lógicamente, al Rodolfo comprar la boleta para la pelicula en una silla aleatoria de la sala, la cantidad de sillas se reducira a un numero menor, y asi sucesivamente al paso de que se van comprando los boletos para la función, y de la misma forma con otra función a otra hora de otra pelicula, y asi con todas. El Modelo es el que le dice a Juan "Mano, ya Rodolfo compro una boleta en x silla, pero te ofrezco todo el resto de sillas" entonces Juan mira y mira y decide comprar una boleta, al ejecutarse tanto la acción realizada por Juan y Rodolfo, el sistema (modelo) se vera obligado a cambiar su configuración reduciendo el numero de asientos y al guardar los cambios realizados por Juan y Rodolfo, se actualizara y le mostrara a la siguiente persona en fila las sillas disponibles, esto ultimo se logra gracias a la Vista y Controlador pues, y al ser independientes con el Modelo, solo se cambiara dos elementos sin afectar los demás. </a:t>
            </a:r>
          </a:p>
          <a:p>
            <a:pPr algn="l">
              <a:lnSpc>
                <a:spcPts val="3453"/>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423012" y="1713472"/>
            <a:ext cx="12604760" cy="7177435"/>
          </a:xfrm>
          <a:custGeom>
            <a:avLst/>
            <a:gdLst/>
            <a:ahLst/>
            <a:cxnLst/>
            <a:rect r="r" b="b" t="t" l="l"/>
            <a:pathLst>
              <a:path h="7177435" w="12604760">
                <a:moveTo>
                  <a:pt x="0" y="0"/>
                </a:moveTo>
                <a:lnTo>
                  <a:pt x="12604760" y="0"/>
                </a:lnTo>
                <a:lnTo>
                  <a:pt x="12604760" y="7177435"/>
                </a:lnTo>
                <a:lnTo>
                  <a:pt x="0" y="7177435"/>
                </a:lnTo>
                <a:lnTo>
                  <a:pt x="0" y="0"/>
                </a:lnTo>
                <a:close/>
              </a:path>
            </a:pathLst>
          </a:custGeom>
          <a:blipFill>
            <a:blip r:embed="rId3"/>
            <a:stretch>
              <a:fillRect l="-681" t="0" r="-681"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DAGHLgbVHkk</dc:identifier>
  <dcterms:modified xsi:type="dcterms:W3CDTF">2011-08-01T06:04:30Z</dcterms:modified>
  <cp:revision>1</cp:revision>
  <dc:title>Presentación de Proyecto Tecnología Pizarra Doodle Azul Turquesa y Amarillo Neón</dc:title>
</cp:coreProperties>
</file>